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guide id="3" orient="horz" pos="3456">
          <p15:clr>
            <a:srgbClr val="A4A3A4"/>
          </p15:clr>
        </p15:guide>
        <p15:guide id="4" orient="horz" pos="20448">
          <p15:clr>
            <a:srgbClr val="000000"/>
          </p15:clr>
        </p15:guide>
        <p15:guide id="5" pos="288">
          <p15:clr>
            <a:srgbClr val="000000"/>
          </p15:clr>
        </p15:guide>
        <p15:guide id="6" orient="horz" pos="3168">
          <p15:clr>
            <a:srgbClr val="A4A3A4"/>
          </p15:clr>
        </p15:guide>
        <p15:guide id="7" pos="6912">
          <p15:clr>
            <a:srgbClr val="000000"/>
          </p15:clr>
        </p15:guide>
        <p15:guide id="8" pos="20736">
          <p15:clr>
            <a:srgbClr val="000000"/>
          </p15:clr>
        </p15:guide>
        <p15:guide id="9" pos="7056">
          <p15:clr>
            <a:srgbClr val="A4A3A4"/>
          </p15:clr>
        </p15:guide>
        <p15:guide id="10" pos="6768">
          <p15:clr>
            <a:srgbClr val="A4A3A4"/>
          </p15:clr>
        </p15:guide>
        <p15:guide id="11" pos="13968">
          <p15:clr>
            <a:srgbClr val="A4A3A4"/>
          </p15:clr>
        </p15:guide>
        <p15:guide id="12" pos="13680">
          <p15:clr>
            <a:srgbClr val="A4A3A4"/>
          </p15:clr>
        </p15:guide>
        <p15:guide id="13" pos="20880">
          <p15:clr>
            <a:srgbClr val="A4A3A4"/>
          </p15:clr>
        </p15:guide>
        <p15:guide id="14" pos="20592">
          <p15:clr>
            <a:srgbClr val="A4A3A4"/>
          </p15:clr>
        </p15:guide>
        <p15:guide id="15" orient="horz" pos="288">
          <p15:clr>
            <a:srgbClr val="000000"/>
          </p15:clr>
        </p15:guide>
        <p15:guide id="16" orient="horz" pos="3744">
          <p15:clr>
            <a:srgbClr val="A4A3A4"/>
          </p15:clr>
        </p15:guide>
        <p15:guide id="17" orient="horz" pos="1728">
          <p15:clr>
            <a:srgbClr val="A4A3A4"/>
          </p15:clr>
        </p15:guide>
        <p15:guide id="18" pos="3600">
          <p15:clr>
            <a:srgbClr val="000000"/>
          </p15:clr>
        </p15:guide>
        <p15:guide id="19" pos="27360">
          <p15:clr>
            <a:srgbClr val="000000"/>
          </p15:clr>
        </p15:guide>
      </p15:sldGuideLst>
    </p:ext>
    <p:ext uri="http://customooxmlschemas.google.com/">
      <go:slidesCustomData xmlns:go="http://customooxmlschemas.google.com/" r:id="rId7" roundtripDataSignature="AMtx7mh71GWQBnW8aSbVMVIOPxReYRrN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 pos="3456" orient="horz"/>
        <p:guide pos="20448" orient="horz"/>
        <p:guide pos="288"/>
        <p:guide pos="3168" orient="horz"/>
        <p:guide pos="6912"/>
        <p:guide pos="20736"/>
        <p:guide pos="7056"/>
        <p:guide pos="6768"/>
        <p:guide pos="13968"/>
        <p:guide pos="13680"/>
        <p:guide pos="20880"/>
        <p:guide pos="20592"/>
        <p:guide pos="288" orient="horz"/>
        <p:guide pos="3744" orient="horz"/>
        <p:guide pos="1728" orient="horz"/>
        <p:guide pos="3600"/>
        <p:guide pos="273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291840" y="5387342"/>
            <a:ext cx="37307520"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486400" y="17289782"/>
            <a:ext cx="32918400"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p:txBody>
      </p:sp>
      <p:sp>
        <p:nvSpPr>
          <p:cNvPr id="14" name="Google Shape;14;p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3"/>
          <p:cNvPicPr preferRelativeResize="0"/>
          <p:nvPr/>
        </p:nvPicPr>
        <p:blipFill rotWithShape="1">
          <a:blip r:embed="rId2">
            <a:alphaModFix/>
          </a:blip>
          <a:srcRect b="0" l="0" r="0" t="0"/>
          <a:stretch/>
        </p:blipFill>
        <p:spPr>
          <a:xfrm>
            <a:off x="11064173" y="7741869"/>
            <a:ext cx="32827027" cy="2517653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11502389" y="278131"/>
            <a:ext cx="20886422"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2" name="Google Shape;72;p1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22193251" y="10968991"/>
            <a:ext cx="27896822"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2990851" y="1779271"/>
            <a:ext cx="27896822" cy="27843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8" name="Google Shape;78;p13"/>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21" name="Google Shape;21;p4"/>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5"/>
          <p:cNvSpPr txBox="1"/>
          <p:nvPr>
            <p:ph type="title"/>
          </p:nvPr>
        </p:nvSpPr>
        <p:spPr>
          <a:xfrm>
            <a:off x="2994662" y="8206749"/>
            <a:ext cx="3785616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5"/>
          <p:cNvSpPr txBox="1"/>
          <p:nvPr>
            <p:ph idx="1" type="body"/>
          </p:nvPr>
        </p:nvSpPr>
        <p:spPr>
          <a:xfrm>
            <a:off x="2994662" y="22029429"/>
            <a:ext cx="3785616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sz="11520">
                <a:solidFill>
                  <a:schemeClr val="dk1"/>
                </a:solidFill>
              </a:defRPr>
            </a:lvl1pPr>
            <a:lvl2pPr indent="-228600" lvl="1" marL="914400" algn="l">
              <a:lnSpc>
                <a:spcPct val="90000"/>
              </a:lnSpc>
              <a:spcBef>
                <a:spcPts val="2400"/>
              </a:spcBef>
              <a:spcAft>
                <a:spcPts val="0"/>
              </a:spcAft>
              <a:buClr>
                <a:srgbClr val="888888"/>
              </a:buClr>
              <a:buSzPts val="9600"/>
              <a:buNone/>
              <a:defRPr sz="9600">
                <a:solidFill>
                  <a:srgbClr val="888888"/>
                </a:solidFill>
              </a:defRPr>
            </a:lvl2pPr>
            <a:lvl3pPr indent="-228600" lvl="2" marL="1371600" algn="l">
              <a:lnSpc>
                <a:spcPct val="90000"/>
              </a:lnSpc>
              <a:spcBef>
                <a:spcPts val="2400"/>
              </a:spcBef>
              <a:spcAft>
                <a:spcPts val="0"/>
              </a:spcAft>
              <a:buClr>
                <a:srgbClr val="888888"/>
              </a:buClr>
              <a:buSzPts val="8640"/>
              <a:buNone/>
              <a:defRPr sz="8640">
                <a:solidFill>
                  <a:srgbClr val="888888"/>
                </a:solidFill>
              </a:defRPr>
            </a:lvl3pPr>
            <a:lvl4pPr indent="-228600" lvl="3" marL="1828800" algn="l">
              <a:lnSpc>
                <a:spcPct val="90000"/>
              </a:lnSpc>
              <a:spcBef>
                <a:spcPts val="2400"/>
              </a:spcBef>
              <a:spcAft>
                <a:spcPts val="0"/>
              </a:spcAft>
              <a:buClr>
                <a:srgbClr val="888888"/>
              </a:buClr>
              <a:buSzPts val="7680"/>
              <a:buNone/>
              <a:defRPr sz="7680">
                <a:solidFill>
                  <a:srgbClr val="888888"/>
                </a:solidFill>
              </a:defRPr>
            </a:lvl4pPr>
            <a:lvl5pPr indent="-228600" lvl="4" marL="2286000" algn="l">
              <a:lnSpc>
                <a:spcPct val="90000"/>
              </a:lnSpc>
              <a:spcBef>
                <a:spcPts val="2400"/>
              </a:spcBef>
              <a:spcAft>
                <a:spcPts val="0"/>
              </a:spcAft>
              <a:buClr>
                <a:srgbClr val="888888"/>
              </a:buClr>
              <a:buSzPts val="7680"/>
              <a:buNone/>
              <a:defRPr sz="7680">
                <a:solidFill>
                  <a:srgbClr val="888888"/>
                </a:solidFill>
              </a:defRPr>
            </a:lvl5pPr>
            <a:lvl6pPr indent="-228600" lvl="5" marL="2743200" algn="l">
              <a:lnSpc>
                <a:spcPct val="90000"/>
              </a:lnSpc>
              <a:spcBef>
                <a:spcPts val="2400"/>
              </a:spcBef>
              <a:spcAft>
                <a:spcPts val="0"/>
              </a:spcAft>
              <a:buClr>
                <a:srgbClr val="888888"/>
              </a:buClr>
              <a:buSzPts val="7680"/>
              <a:buNone/>
              <a:defRPr sz="7680">
                <a:solidFill>
                  <a:srgbClr val="888888"/>
                </a:solidFill>
              </a:defRPr>
            </a:lvl6pPr>
            <a:lvl7pPr indent="-228600" lvl="6" marL="3200400" algn="l">
              <a:lnSpc>
                <a:spcPct val="90000"/>
              </a:lnSpc>
              <a:spcBef>
                <a:spcPts val="2400"/>
              </a:spcBef>
              <a:spcAft>
                <a:spcPts val="0"/>
              </a:spcAft>
              <a:buClr>
                <a:srgbClr val="888888"/>
              </a:buClr>
              <a:buSzPts val="7680"/>
              <a:buNone/>
              <a:defRPr sz="7680">
                <a:solidFill>
                  <a:srgbClr val="888888"/>
                </a:solidFill>
              </a:defRPr>
            </a:lvl7pPr>
            <a:lvl8pPr indent="-228600" lvl="7" marL="3657600" algn="l">
              <a:lnSpc>
                <a:spcPct val="90000"/>
              </a:lnSpc>
              <a:spcBef>
                <a:spcPts val="2400"/>
              </a:spcBef>
              <a:spcAft>
                <a:spcPts val="0"/>
              </a:spcAft>
              <a:buClr>
                <a:srgbClr val="888888"/>
              </a:buClr>
              <a:buSzPts val="7680"/>
              <a:buNone/>
              <a:defRPr sz="7680">
                <a:solidFill>
                  <a:srgbClr val="888888"/>
                </a:solidFill>
              </a:defRPr>
            </a:lvl8pPr>
            <a:lvl9pPr indent="-228600" lvl="8" marL="4114800" algn="l">
              <a:lnSpc>
                <a:spcPct val="90000"/>
              </a:lnSpc>
              <a:spcBef>
                <a:spcPts val="2400"/>
              </a:spcBef>
              <a:spcAft>
                <a:spcPts val="0"/>
              </a:spcAft>
              <a:buClr>
                <a:srgbClr val="888888"/>
              </a:buClr>
              <a:buSzPts val="7680"/>
              <a:buNone/>
              <a:defRPr sz="7680">
                <a:solidFill>
                  <a:srgbClr val="888888"/>
                </a:solidFill>
              </a:defRPr>
            </a:lvl9pPr>
          </a:lstStyle>
          <a:p/>
        </p:txBody>
      </p:sp>
      <p:sp>
        <p:nvSpPr>
          <p:cNvPr id="27" name="Google Shape;27;p5"/>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6"/>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body"/>
          </p:nvPr>
        </p:nvSpPr>
        <p:spPr>
          <a:xfrm>
            <a:off x="30175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3" name="Google Shape;33;p6"/>
          <p:cNvSpPr txBox="1"/>
          <p:nvPr>
            <p:ph idx="2" type="body"/>
          </p:nvPr>
        </p:nvSpPr>
        <p:spPr>
          <a:xfrm>
            <a:off x="22219920" y="8763000"/>
            <a:ext cx="1865376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4" name="Google Shape;34;p6"/>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7"/>
          <p:cNvSpPr txBox="1"/>
          <p:nvPr>
            <p:ph type="title"/>
          </p:nvPr>
        </p:nvSpPr>
        <p:spPr>
          <a:xfrm>
            <a:off x="3023237"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txBox="1"/>
          <p:nvPr>
            <p:ph idx="1" type="body"/>
          </p:nvPr>
        </p:nvSpPr>
        <p:spPr>
          <a:xfrm>
            <a:off x="3023242" y="8069582"/>
            <a:ext cx="18568032"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0" name="Google Shape;40;p7"/>
          <p:cNvSpPr txBox="1"/>
          <p:nvPr>
            <p:ph idx="2" type="body"/>
          </p:nvPr>
        </p:nvSpPr>
        <p:spPr>
          <a:xfrm>
            <a:off x="3023242" y="12024360"/>
            <a:ext cx="18568032"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1" name="Google Shape;41;p7"/>
          <p:cNvSpPr txBox="1"/>
          <p:nvPr>
            <p:ph idx="3" type="body"/>
          </p:nvPr>
        </p:nvSpPr>
        <p:spPr>
          <a:xfrm>
            <a:off x="22219922" y="8069582"/>
            <a:ext cx="18659477"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2" name="Google Shape;42;p7"/>
          <p:cNvSpPr txBox="1"/>
          <p:nvPr>
            <p:ph idx="4" type="body"/>
          </p:nvPr>
        </p:nvSpPr>
        <p:spPr>
          <a:xfrm>
            <a:off x="22219922" y="12024360"/>
            <a:ext cx="18659477"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3" name="Google Shape;43;p7"/>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8"/>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9"/>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18659477" y="4739647"/>
            <a:ext cx="22219920" cy="23393400"/>
          </a:xfrm>
          <a:prstGeom prst="rect">
            <a:avLst/>
          </a:prstGeom>
          <a:noFill/>
          <a:ln>
            <a:noFill/>
          </a:ln>
        </p:spPr>
        <p:txBody>
          <a:bodyPr anchorCtr="0" anchor="t" bIns="45700" lIns="91425" spcFirstLastPara="1" rIns="91425" wrap="square" tIns="45700">
            <a:normAutofit/>
          </a:bodyPr>
          <a:lstStyle>
            <a:lvl1pPr indent="-1203960" lvl="0" marL="457200" algn="l">
              <a:lnSpc>
                <a:spcPct val="90000"/>
              </a:lnSpc>
              <a:spcBef>
                <a:spcPts val="4800"/>
              </a:spcBef>
              <a:spcAft>
                <a:spcPts val="0"/>
              </a:spcAft>
              <a:buClr>
                <a:schemeClr val="dk1"/>
              </a:buClr>
              <a:buSzPts val="15360"/>
              <a:buChar char="•"/>
              <a:defRPr sz="15360"/>
            </a:lvl1pPr>
            <a:lvl2pPr indent="-1082040" lvl="1" marL="914400" algn="l">
              <a:lnSpc>
                <a:spcPct val="90000"/>
              </a:lnSpc>
              <a:spcBef>
                <a:spcPts val="2400"/>
              </a:spcBef>
              <a:spcAft>
                <a:spcPts val="0"/>
              </a:spcAft>
              <a:buClr>
                <a:schemeClr val="dk1"/>
              </a:buClr>
              <a:buSzPts val="13440"/>
              <a:buChar char="•"/>
              <a:defRPr sz="13439"/>
            </a:lvl2pPr>
            <a:lvl3pPr indent="-960120" lvl="2" marL="1371600" algn="l">
              <a:lnSpc>
                <a:spcPct val="90000"/>
              </a:lnSpc>
              <a:spcBef>
                <a:spcPts val="2400"/>
              </a:spcBef>
              <a:spcAft>
                <a:spcPts val="0"/>
              </a:spcAft>
              <a:buClr>
                <a:schemeClr val="dk1"/>
              </a:buClr>
              <a:buSzPts val="11520"/>
              <a:buChar char="•"/>
              <a:defRPr sz="11520"/>
            </a:lvl3pPr>
            <a:lvl4pPr indent="-838200" lvl="3" marL="1828800" algn="l">
              <a:lnSpc>
                <a:spcPct val="90000"/>
              </a:lnSpc>
              <a:spcBef>
                <a:spcPts val="2400"/>
              </a:spcBef>
              <a:spcAft>
                <a:spcPts val="0"/>
              </a:spcAft>
              <a:buClr>
                <a:schemeClr val="dk1"/>
              </a:buClr>
              <a:buSzPts val="9600"/>
              <a:buChar char="•"/>
              <a:defRPr sz="9600"/>
            </a:lvl4pPr>
            <a:lvl5pPr indent="-838200" lvl="4" marL="2286000" algn="l">
              <a:lnSpc>
                <a:spcPct val="90000"/>
              </a:lnSpc>
              <a:spcBef>
                <a:spcPts val="2400"/>
              </a:spcBef>
              <a:spcAft>
                <a:spcPts val="0"/>
              </a:spcAft>
              <a:buClr>
                <a:schemeClr val="dk1"/>
              </a:buClr>
              <a:buSzPts val="9600"/>
              <a:buChar char="•"/>
              <a:defRPr sz="9600"/>
            </a:lvl5pPr>
            <a:lvl6pPr indent="-838200" lvl="5" marL="2743200" algn="l">
              <a:lnSpc>
                <a:spcPct val="90000"/>
              </a:lnSpc>
              <a:spcBef>
                <a:spcPts val="2400"/>
              </a:spcBef>
              <a:spcAft>
                <a:spcPts val="0"/>
              </a:spcAft>
              <a:buClr>
                <a:schemeClr val="dk1"/>
              </a:buClr>
              <a:buSzPts val="9600"/>
              <a:buChar char="•"/>
              <a:defRPr sz="9600"/>
            </a:lvl6pPr>
            <a:lvl7pPr indent="-838200" lvl="6" marL="3200400" algn="l">
              <a:lnSpc>
                <a:spcPct val="90000"/>
              </a:lnSpc>
              <a:spcBef>
                <a:spcPts val="2400"/>
              </a:spcBef>
              <a:spcAft>
                <a:spcPts val="0"/>
              </a:spcAft>
              <a:buClr>
                <a:schemeClr val="dk1"/>
              </a:buClr>
              <a:buSzPts val="9600"/>
              <a:buChar char="•"/>
              <a:defRPr sz="9600"/>
            </a:lvl7pPr>
            <a:lvl8pPr indent="-838200" lvl="7" marL="3657600" algn="l">
              <a:lnSpc>
                <a:spcPct val="90000"/>
              </a:lnSpc>
              <a:spcBef>
                <a:spcPts val="2400"/>
              </a:spcBef>
              <a:spcAft>
                <a:spcPts val="0"/>
              </a:spcAft>
              <a:buClr>
                <a:schemeClr val="dk1"/>
              </a:buClr>
              <a:buSzPts val="9600"/>
              <a:buChar char="•"/>
              <a:defRPr sz="9600"/>
            </a:lvl8pPr>
            <a:lvl9pPr indent="-838200" lvl="8" marL="4114800" algn="l">
              <a:lnSpc>
                <a:spcPct val="90000"/>
              </a:lnSpc>
              <a:spcBef>
                <a:spcPts val="2400"/>
              </a:spcBef>
              <a:spcAft>
                <a:spcPts val="0"/>
              </a:spcAft>
              <a:buClr>
                <a:schemeClr val="dk1"/>
              </a:buClr>
              <a:buSzPts val="9600"/>
              <a:buChar char="•"/>
              <a:defRPr sz="9600"/>
            </a:lvl9pPr>
          </a:lstStyle>
          <a:p/>
        </p:txBody>
      </p:sp>
      <p:sp>
        <p:nvSpPr>
          <p:cNvPr id="58" name="Google Shape;58;p10"/>
          <p:cNvSpPr txBox="1"/>
          <p:nvPr>
            <p:ph idx="2"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59" name="Google Shape;59;p10"/>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3023237" y="2194560"/>
            <a:ext cx="14156054"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8659477" y="4739647"/>
            <a:ext cx="22219920" cy="23393400"/>
          </a:xfrm>
          <a:prstGeom prst="rect">
            <a:avLst/>
          </a:prstGeom>
          <a:noFill/>
          <a:ln>
            <a:noFill/>
          </a:ln>
        </p:spPr>
      </p:sp>
      <p:sp>
        <p:nvSpPr>
          <p:cNvPr id="65" name="Google Shape;65;p11"/>
          <p:cNvSpPr txBox="1"/>
          <p:nvPr>
            <p:ph idx="1" type="body"/>
          </p:nvPr>
        </p:nvSpPr>
        <p:spPr>
          <a:xfrm>
            <a:off x="3023237" y="9875520"/>
            <a:ext cx="14156054"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6" name="Google Shape;66;p11"/>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760" u="none" cap="none" strike="noStrike">
                <a:solidFill>
                  <a:srgbClr val="888888"/>
                </a:solidFill>
                <a:latin typeface="Calibri"/>
                <a:ea typeface="Calibri"/>
                <a:cs typeface="Calibri"/>
                <a:sym typeface="Calibri"/>
              </a:defRPr>
            </a:lvl1pPr>
            <a:lvl2pPr indent="0" lvl="1" marL="0" marR="0" rtl="0" algn="r">
              <a:spcBef>
                <a:spcPts val="0"/>
              </a:spcBef>
              <a:buNone/>
              <a:defRPr b="0" i="0" sz="5760" u="none" cap="none" strike="noStrike">
                <a:solidFill>
                  <a:srgbClr val="888888"/>
                </a:solidFill>
                <a:latin typeface="Calibri"/>
                <a:ea typeface="Calibri"/>
                <a:cs typeface="Calibri"/>
                <a:sym typeface="Calibri"/>
              </a:defRPr>
            </a:lvl2pPr>
            <a:lvl3pPr indent="0" lvl="2" marL="0" marR="0" rtl="0" algn="r">
              <a:spcBef>
                <a:spcPts val="0"/>
              </a:spcBef>
              <a:buNone/>
              <a:defRPr b="0" i="0" sz="5760" u="none" cap="none" strike="noStrike">
                <a:solidFill>
                  <a:srgbClr val="888888"/>
                </a:solidFill>
                <a:latin typeface="Calibri"/>
                <a:ea typeface="Calibri"/>
                <a:cs typeface="Calibri"/>
                <a:sym typeface="Calibri"/>
              </a:defRPr>
            </a:lvl3pPr>
            <a:lvl4pPr indent="0" lvl="3" marL="0" marR="0" rtl="0" algn="r">
              <a:spcBef>
                <a:spcPts val="0"/>
              </a:spcBef>
              <a:buNone/>
              <a:defRPr b="0" i="0" sz="5760" u="none" cap="none" strike="noStrike">
                <a:solidFill>
                  <a:srgbClr val="888888"/>
                </a:solidFill>
                <a:latin typeface="Calibri"/>
                <a:ea typeface="Calibri"/>
                <a:cs typeface="Calibri"/>
                <a:sym typeface="Calibri"/>
              </a:defRPr>
            </a:lvl4pPr>
            <a:lvl5pPr indent="0" lvl="4" marL="0" marR="0" rtl="0" algn="r">
              <a:spcBef>
                <a:spcPts val="0"/>
              </a:spcBef>
              <a:buNone/>
              <a:defRPr b="0" i="0" sz="5760" u="none" cap="none" strike="noStrike">
                <a:solidFill>
                  <a:srgbClr val="888888"/>
                </a:solidFill>
                <a:latin typeface="Calibri"/>
                <a:ea typeface="Calibri"/>
                <a:cs typeface="Calibri"/>
                <a:sym typeface="Calibri"/>
              </a:defRPr>
            </a:lvl5pPr>
            <a:lvl6pPr indent="0" lvl="5" marL="0" marR="0" rtl="0" algn="r">
              <a:spcBef>
                <a:spcPts val="0"/>
              </a:spcBef>
              <a:buNone/>
              <a:defRPr b="0" i="0" sz="5760" u="none" cap="none" strike="noStrike">
                <a:solidFill>
                  <a:srgbClr val="888888"/>
                </a:solidFill>
                <a:latin typeface="Calibri"/>
                <a:ea typeface="Calibri"/>
                <a:cs typeface="Calibri"/>
                <a:sym typeface="Calibri"/>
              </a:defRPr>
            </a:lvl6pPr>
            <a:lvl7pPr indent="0" lvl="6" marL="0" marR="0" rtl="0" algn="r">
              <a:spcBef>
                <a:spcPts val="0"/>
              </a:spcBef>
              <a:buNone/>
              <a:defRPr b="0" i="0" sz="5760" u="none" cap="none" strike="noStrike">
                <a:solidFill>
                  <a:srgbClr val="888888"/>
                </a:solidFill>
                <a:latin typeface="Calibri"/>
                <a:ea typeface="Calibri"/>
                <a:cs typeface="Calibri"/>
                <a:sym typeface="Calibri"/>
              </a:defRPr>
            </a:lvl7pPr>
            <a:lvl8pPr indent="0" lvl="7" marL="0" marR="0" rtl="0" algn="r">
              <a:spcBef>
                <a:spcPts val="0"/>
              </a:spcBef>
              <a:buNone/>
              <a:defRPr b="0" i="0" sz="5760" u="none" cap="none" strike="noStrike">
                <a:solidFill>
                  <a:srgbClr val="888888"/>
                </a:solidFill>
                <a:latin typeface="Calibri"/>
                <a:ea typeface="Calibri"/>
                <a:cs typeface="Calibri"/>
                <a:sym typeface="Calibri"/>
              </a:defRPr>
            </a:lvl8pPr>
            <a:lvl9pPr indent="0" lvl="8" marL="0" marR="0" rtl="0" algn="r">
              <a:spcBef>
                <a:spcPts val="0"/>
              </a:spcBef>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0.png"/><Relationship Id="rId13" Type="http://schemas.openxmlformats.org/officeDocument/2006/relationships/image" Target="../media/image11.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
          <p:cNvSpPr/>
          <p:nvPr/>
        </p:nvSpPr>
        <p:spPr>
          <a:xfrm>
            <a:off x="13472075" y="13851675"/>
            <a:ext cx="16840200" cy="18555600"/>
          </a:xfrm>
          <a:prstGeom prst="rect">
            <a:avLst/>
          </a:prstGeom>
          <a:noFill/>
          <a:ln cap="flat" cmpd="sng" w="76200">
            <a:solidFill>
              <a:srgbClr val="CC00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0" y="0"/>
            <a:ext cx="43891200" cy="5486400"/>
          </a:xfrm>
          <a:prstGeom prst="rect">
            <a:avLst/>
          </a:prstGeom>
          <a:solidFill>
            <a:srgbClr val="CC0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b="0" l="0" r="0" t="0"/>
          <a:stretch/>
        </p:blipFill>
        <p:spPr>
          <a:xfrm>
            <a:off x="38559499" y="1001226"/>
            <a:ext cx="2134708" cy="2701951"/>
          </a:xfrm>
          <a:prstGeom prst="rect">
            <a:avLst/>
          </a:prstGeom>
          <a:noFill/>
          <a:ln>
            <a:noFill/>
          </a:ln>
        </p:spPr>
      </p:pic>
      <p:sp>
        <p:nvSpPr>
          <p:cNvPr id="88" name="Google Shape;88;p1"/>
          <p:cNvSpPr/>
          <p:nvPr/>
        </p:nvSpPr>
        <p:spPr>
          <a:xfrm>
            <a:off x="43205400" y="-6488723"/>
            <a:ext cx="16840200" cy="5996354"/>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0" u="none" cap="none" strike="noStrike">
                <a:solidFill>
                  <a:schemeClr val="lt1"/>
                </a:solidFill>
                <a:latin typeface="Calibri"/>
                <a:ea typeface="Calibri"/>
                <a:cs typeface="Calibri"/>
                <a:sym typeface="Calibri"/>
              </a:rPr>
              <a:t>Switch this logo out for your sponsor’s logo if you have one, or your advisor’s lab logo if there is one. You can also move it to the left a little and add your logo to its right if you’d like.</a:t>
            </a:r>
            <a:endParaRPr/>
          </a:p>
        </p:txBody>
      </p:sp>
      <p:cxnSp>
        <p:nvCxnSpPr>
          <p:cNvPr id="89" name="Google Shape;89;p1"/>
          <p:cNvCxnSpPr/>
          <p:nvPr/>
        </p:nvCxnSpPr>
        <p:spPr>
          <a:xfrm rot="5400000">
            <a:off x="40066651" y="-3631188"/>
            <a:ext cx="3235500" cy="3042000"/>
          </a:xfrm>
          <a:prstGeom prst="curvedConnector3">
            <a:avLst>
              <a:gd fmla="val 0" name="adj1"/>
            </a:avLst>
          </a:prstGeom>
          <a:noFill/>
          <a:ln cap="flat" cmpd="sng" w="161925">
            <a:solidFill>
              <a:schemeClr val="accent1"/>
            </a:solidFill>
            <a:prstDash val="solid"/>
            <a:miter lim="800000"/>
            <a:headEnd len="sm" w="sm" type="none"/>
            <a:tailEnd len="med" w="med" type="triangle"/>
          </a:ln>
        </p:spPr>
      </p:cxnSp>
      <p:sp>
        <p:nvSpPr>
          <p:cNvPr id="90" name="Google Shape;90;p1"/>
          <p:cNvSpPr txBox="1"/>
          <p:nvPr/>
        </p:nvSpPr>
        <p:spPr>
          <a:xfrm>
            <a:off x="11201400" y="1001229"/>
            <a:ext cx="21488400" cy="144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800">
                <a:solidFill>
                  <a:schemeClr val="lt1"/>
                </a:solidFill>
                <a:latin typeface="Calibri"/>
                <a:ea typeface="Calibri"/>
                <a:cs typeface="Calibri"/>
                <a:sym typeface="Calibri"/>
              </a:rPr>
              <a:t>Dispensing Pump Project</a:t>
            </a:r>
            <a:endParaRPr sz="8900"/>
          </a:p>
        </p:txBody>
      </p:sp>
      <p:sp>
        <p:nvSpPr>
          <p:cNvPr id="91" name="Google Shape;91;p1"/>
          <p:cNvSpPr txBox="1"/>
          <p:nvPr/>
        </p:nvSpPr>
        <p:spPr>
          <a:xfrm>
            <a:off x="11710194" y="2931296"/>
            <a:ext cx="20470800" cy="2555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4000">
                <a:solidFill>
                  <a:schemeClr val="lt1"/>
                </a:solidFill>
                <a:latin typeface="Calibri"/>
                <a:ea typeface="Calibri"/>
                <a:cs typeface="Calibri"/>
                <a:sym typeface="Calibri"/>
              </a:rPr>
              <a:t>Joy Best, Gabriela Cortes, Nnadozie Obi, Daniel Kraftmann, Carolyn Nguyen, Estanli Mora-Vargas</a:t>
            </a:r>
            <a:endParaRPr b="1" sz="40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b="1" lang="en-US" sz="4000">
                <a:solidFill>
                  <a:schemeClr val="lt1"/>
                </a:solidFill>
                <a:latin typeface="Calibri"/>
                <a:ea typeface="Calibri"/>
                <a:cs typeface="Calibri"/>
                <a:sym typeface="Calibri"/>
              </a:rPr>
              <a:t>Advisor: Professor Gu and Barbara Porter</a:t>
            </a:r>
            <a:endParaRPr b="1" sz="40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40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4000">
              <a:solidFill>
                <a:schemeClr val="lt1"/>
              </a:solidFill>
              <a:latin typeface="Calibri"/>
              <a:ea typeface="Calibri"/>
              <a:cs typeface="Calibri"/>
              <a:sym typeface="Calibri"/>
            </a:endParaRPr>
          </a:p>
        </p:txBody>
      </p:sp>
      <p:sp>
        <p:nvSpPr>
          <p:cNvPr id="92" name="Google Shape;92;p1"/>
          <p:cNvSpPr/>
          <p:nvPr/>
        </p:nvSpPr>
        <p:spPr>
          <a:xfrm>
            <a:off x="7329028" y="-7849394"/>
            <a:ext cx="28698092" cy="59260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0" u="none" cap="none" strike="noStrike">
                <a:solidFill>
                  <a:schemeClr val="lt1"/>
                </a:solidFill>
                <a:latin typeface="Calibri"/>
                <a:ea typeface="Calibri"/>
                <a:cs typeface="Calibri"/>
                <a:sym typeface="Calibri"/>
              </a:rPr>
              <a:t>You can move these elements up or down depending on how much text you have. You can also scale it on the right side only.</a:t>
            </a:r>
            <a:endParaRPr/>
          </a:p>
          <a:p>
            <a:pPr indent="0" lvl="0" marL="0" marR="0" rtl="0" algn="ctr">
              <a:spcBef>
                <a:spcPts val="0"/>
              </a:spcBef>
              <a:spcAft>
                <a:spcPts val="0"/>
              </a:spcAft>
              <a:buNone/>
            </a:pPr>
            <a:r>
              <a:rPr b="0" i="0" lang="en-US" sz="8000" u="none" cap="none" strike="noStrike">
                <a:solidFill>
                  <a:schemeClr val="lt1"/>
                </a:solidFill>
                <a:latin typeface="Calibri"/>
                <a:ea typeface="Calibri"/>
                <a:cs typeface="Calibri"/>
                <a:sym typeface="Calibri"/>
              </a:rPr>
              <a:t>If your advisor wants to put their lab name on the poster, it should go at the very bottom. Otherwise, that space can be used for more names, etc.</a:t>
            </a:r>
            <a:endParaRPr/>
          </a:p>
        </p:txBody>
      </p:sp>
      <p:sp>
        <p:nvSpPr>
          <p:cNvPr id="93" name="Google Shape;93;p1"/>
          <p:cNvSpPr/>
          <p:nvPr/>
        </p:nvSpPr>
        <p:spPr>
          <a:xfrm>
            <a:off x="-14220092" y="-6763709"/>
            <a:ext cx="16840200" cy="5996354"/>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0" u="none" cap="none" strike="noStrike">
                <a:solidFill>
                  <a:schemeClr val="lt1"/>
                </a:solidFill>
                <a:latin typeface="Calibri"/>
                <a:ea typeface="Calibri"/>
                <a:cs typeface="Calibri"/>
                <a:sym typeface="Calibri"/>
              </a:rPr>
              <a:t>Do not cover or modify this logotype.</a:t>
            </a:r>
            <a:endParaRPr/>
          </a:p>
        </p:txBody>
      </p:sp>
      <p:cxnSp>
        <p:nvCxnSpPr>
          <p:cNvPr id="94" name="Google Shape;94;p1"/>
          <p:cNvCxnSpPr/>
          <p:nvPr/>
        </p:nvCxnSpPr>
        <p:spPr>
          <a:xfrm flipH="1" rot="-5400000">
            <a:off x="1916010" y="-3369166"/>
            <a:ext cx="3235500" cy="1827300"/>
          </a:xfrm>
          <a:prstGeom prst="curvedConnector3">
            <a:avLst>
              <a:gd fmla="val 2174" name="adj1"/>
            </a:avLst>
          </a:prstGeom>
          <a:noFill/>
          <a:ln cap="flat" cmpd="sng" w="161925">
            <a:solidFill>
              <a:schemeClr val="accent1"/>
            </a:solidFill>
            <a:prstDash val="solid"/>
            <a:miter lim="800000"/>
            <a:headEnd len="sm" w="sm" type="none"/>
            <a:tailEnd len="med" w="med" type="triangle"/>
          </a:ln>
        </p:spPr>
      </p:cxnSp>
      <p:cxnSp>
        <p:nvCxnSpPr>
          <p:cNvPr id="95" name="Google Shape;95;p1"/>
          <p:cNvCxnSpPr>
            <a:stCxn id="92" idx="2"/>
          </p:cNvCxnSpPr>
          <p:nvPr/>
        </p:nvCxnSpPr>
        <p:spPr>
          <a:xfrm>
            <a:off x="21678074" y="-1923379"/>
            <a:ext cx="0" cy="1431000"/>
          </a:xfrm>
          <a:prstGeom prst="straightConnector1">
            <a:avLst/>
          </a:prstGeom>
          <a:noFill/>
          <a:ln cap="flat" cmpd="sng" w="161925">
            <a:solidFill>
              <a:schemeClr val="accent1"/>
            </a:solidFill>
            <a:prstDash val="solid"/>
            <a:miter lim="800000"/>
            <a:headEnd len="sm" w="sm" type="none"/>
            <a:tailEnd len="med" w="med" type="triangle"/>
          </a:ln>
        </p:spPr>
      </p:cxnSp>
      <p:sp>
        <p:nvSpPr>
          <p:cNvPr id="96" name="Google Shape;96;p1"/>
          <p:cNvSpPr/>
          <p:nvPr/>
        </p:nvSpPr>
        <p:spPr>
          <a:xfrm>
            <a:off x="646875" y="6556450"/>
            <a:ext cx="11756400" cy="1283700"/>
          </a:xfrm>
          <a:prstGeom prst="rect">
            <a:avLst/>
          </a:prstGeom>
          <a:solidFill>
            <a:srgbClr val="CC0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Calibri"/>
                <a:ea typeface="Calibri"/>
                <a:cs typeface="Calibri"/>
                <a:sym typeface="Calibri"/>
              </a:rPr>
              <a:t>Introduction</a:t>
            </a:r>
            <a:endParaRPr/>
          </a:p>
        </p:txBody>
      </p:sp>
      <p:sp>
        <p:nvSpPr>
          <p:cNvPr id="97" name="Google Shape;97;p1"/>
          <p:cNvSpPr/>
          <p:nvPr/>
        </p:nvSpPr>
        <p:spPr>
          <a:xfrm>
            <a:off x="646900" y="13433000"/>
            <a:ext cx="11756400" cy="1283700"/>
          </a:xfrm>
          <a:prstGeom prst="rect">
            <a:avLst/>
          </a:prstGeom>
          <a:solidFill>
            <a:srgbClr val="CC0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Calibri"/>
                <a:ea typeface="Calibri"/>
                <a:cs typeface="Calibri"/>
                <a:sym typeface="Calibri"/>
              </a:rPr>
              <a:t>Design</a:t>
            </a:r>
            <a:endParaRPr/>
          </a:p>
        </p:txBody>
      </p:sp>
      <p:sp>
        <p:nvSpPr>
          <p:cNvPr id="98" name="Google Shape;98;p1"/>
          <p:cNvSpPr txBox="1"/>
          <p:nvPr/>
        </p:nvSpPr>
        <p:spPr>
          <a:xfrm>
            <a:off x="913575" y="8106825"/>
            <a:ext cx="11063100" cy="5156400"/>
          </a:xfrm>
          <a:prstGeom prst="rect">
            <a:avLst/>
          </a:prstGeom>
          <a:no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Dispensing pumps are used daily for common personal care and beauty products such as toothpaste, soap, and lotion, to name a few. The goal of this project is to design and model a dispensing pump that tackles some of the most common issues of using pumps: clogging and runoff. The motivation behind this project is to develop a new dispensing pump that is not only more efficient but increases user friendliness.  </a:t>
            </a:r>
            <a:endParaRPr sz="3600">
              <a:solidFill>
                <a:schemeClr val="dk1"/>
              </a:solidFill>
              <a:latin typeface="Calibri"/>
              <a:ea typeface="Calibri"/>
              <a:cs typeface="Calibri"/>
              <a:sym typeface="Calibri"/>
            </a:endParaRPr>
          </a:p>
          <a:p>
            <a:pPr indent="0" lvl="0" marL="0" rtl="0" algn="just">
              <a:lnSpc>
                <a:spcPct val="100000"/>
              </a:lnSpc>
              <a:spcBef>
                <a:spcPts val="600"/>
              </a:spcBef>
              <a:spcAft>
                <a:spcPts val="600"/>
              </a:spcAft>
              <a:buNone/>
            </a:pPr>
            <a:r>
              <a:t/>
            </a:r>
            <a:endParaRPr sz="3600">
              <a:solidFill>
                <a:schemeClr val="dk1"/>
              </a:solidFill>
              <a:latin typeface="Calibri"/>
              <a:ea typeface="Calibri"/>
              <a:cs typeface="Calibri"/>
              <a:sym typeface="Calibri"/>
            </a:endParaRPr>
          </a:p>
        </p:txBody>
      </p:sp>
      <p:sp>
        <p:nvSpPr>
          <p:cNvPr id="99" name="Google Shape;99;p1"/>
          <p:cNvSpPr txBox="1"/>
          <p:nvPr/>
        </p:nvSpPr>
        <p:spPr>
          <a:xfrm>
            <a:off x="11391074" y="8106828"/>
            <a:ext cx="10058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100" name="Google Shape;100;p1"/>
          <p:cNvSpPr txBox="1"/>
          <p:nvPr/>
        </p:nvSpPr>
        <p:spPr>
          <a:xfrm>
            <a:off x="12403399" y="7826641"/>
            <a:ext cx="10058400" cy="6465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600"/>
              </a:spcAft>
              <a:buClr>
                <a:schemeClr val="dk1"/>
              </a:buClr>
              <a:buSzPts val="1100"/>
              <a:buFont typeface="Arial"/>
              <a:buNone/>
            </a:pPr>
            <a:r>
              <a:t/>
            </a:r>
            <a:endParaRPr sz="3600">
              <a:solidFill>
                <a:schemeClr val="dk1"/>
              </a:solidFill>
              <a:latin typeface="Calibri"/>
              <a:ea typeface="Calibri"/>
              <a:cs typeface="Calibri"/>
              <a:sym typeface="Calibri"/>
            </a:endParaRPr>
          </a:p>
        </p:txBody>
      </p:sp>
      <p:sp>
        <p:nvSpPr>
          <p:cNvPr id="101" name="Google Shape;101;p1"/>
          <p:cNvSpPr txBox="1"/>
          <p:nvPr/>
        </p:nvSpPr>
        <p:spPr>
          <a:xfrm>
            <a:off x="23376199" y="7826641"/>
            <a:ext cx="9525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102" name="Google Shape;102;p1"/>
          <p:cNvSpPr/>
          <p:nvPr/>
        </p:nvSpPr>
        <p:spPr>
          <a:xfrm>
            <a:off x="566913" y="23234250"/>
            <a:ext cx="11756400" cy="1283700"/>
          </a:xfrm>
          <a:prstGeom prst="rect">
            <a:avLst/>
          </a:prstGeom>
          <a:solidFill>
            <a:srgbClr val="CC0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Calibri"/>
                <a:ea typeface="Calibri"/>
                <a:cs typeface="Calibri"/>
                <a:sym typeface="Calibri"/>
              </a:rPr>
              <a:t>Prototype</a:t>
            </a:r>
            <a:endParaRPr/>
          </a:p>
        </p:txBody>
      </p:sp>
      <p:sp>
        <p:nvSpPr>
          <p:cNvPr id="103" name="Google Shape;103;p1"/>
          <p:cNvSpPr txBox="1"/>
          <p:nvPr/>
        </p:nvSpPr>
        <p:spPr>
          <a:xfrm>
            <a:off x="13889400" y="8261800"/>
            <a:ext cx="16112400" cy="9173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chemeClr val="dk1"/>
                </a:solidFill>
                <a:latin typeface="Calibri"/>
                <a:ea typeface="Calibri"/>
                <a:cs typeface="Calibri"/>
                <a:sym typeface="Calibri"/>
              </a:rPr>
              <a:t>Our design effectively reduces the amount of stringiness (runoff)  after dispensing the </a:t>
            </a:r>
            <a:r>
              <a:rPr lang="en-US" sz="3600">
                <a:solidFill>
                  <a:schemeClr val="dk1"/>
                </a:solidFill>
                <a:latin typeface="Calibri"/>
                <a:ea typeface="Calibri"/>
                <a:cs typeface="Calibri"/>
                <a:sym typeface="Calibri"/>
              </a:rPr>
              <a:t>product</a:t>
            </a:r>
            <a:r>
              <a:rPr lang="en-US" sz="3600">
                <a:solidFill>
                  <a:schemeClr val="dk1"/>
                </a:solidFill>
                <a:latin typeface="Calibri"/>
                <a:ea typeface="Calibri"/>
                <a:cs typeface="Calibri"/>
                <a:sym typeface="Calibri"/>
              </a:rPr>
              <a:t>. By </a:t>
            </a:r>
            <a:r>
              <a:rPr lang="en-US" sz="3600">
                <a:solidFill>
                  <a:schemeClr val="dk1"/>
                </a:solidFill>
                <a:latin typeface="Calibri"/>
                <a:ea typeface="Calibri"/>
                <a:cs typeface="Calibri"/>
                <a:sym typeface="Calibri"/>
              </a:rPr>
              <a:t>incorporating </a:t>
            </a:r>
            <a:r>
              <a:rPr lang="en-US" sz="3600">
                <a:solidFill>
                  <a:schemeClr val="dk1"/>
                </a:solidFill>
                <a:latin typeface="Calibri"/>
                <a:ea typeface="Calibri"/>
                <a:cs typeface="Calibri"/>
                <a:sym typeface="Calibri"/>
              </a:rPr>
              <a:t>a silicone membrane, the opening where product is dispensed is reduced in size and in return slows down the process of oxidation while controlling the amount of product coming out. Our group used the ASTM D4336-18 standard to measure the output per stroke and found that our redesigned pump dispenses an average of 0.5 mL of soap per actuation consistently. In contrast, Colgate's current design exhibited inconsistent dispensing. Also based on testing for the different spray patterns, four out of six designs dispensed 1 mL of product while the other two dispense 2 mL. The different spray patterns can be seen in Figure 4.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p:txBody>
      </p:sp>
      <p:pic>
        <p:nvPicPr>
          <p:cNvPr id="104" name="Google Shape;104;p1"/>
          <p:cNvPicPr preferRelativeResize="0"/>
          <p:nvPr/>
        </p:nvPicPr>
        <p:blipFill rotWithShape="1">
          <a:blip r:embed="rId4">
            <a:alphaModFix/>
          </a:blip>
          <a:srcRect b="0" l="0" r="0" t="0"/>
          <a:stretch/>
        </p:blipFill>
        <p:spPr>
          <a:xfrm>
            <a:off x="1979511" y="1213101"/>
            <a:ext cx="7461519" cy="3060198"/>
          </a:xfrm>
          <a:prstGeom prst="rect">
            <a:avLst/>
          </a:prstGeom>
          <a:noFill/>
          <a:ln>
            <a:noFill/>
          </a:ln>
        </p:spPr>
      </p:pic>
      <p:sp>
        <p:nvSpPr>
          <p:cNvPr id="105" name="Google Shape;105;p1"/>
          <p:cNvSpPr txBox="1"/>
          <p:nvPr/>
        </p:nvSpPr>
        <p:spPr>
          <a:xfrm>
            <a:off x="913575" y="14947650"/>
            <a:ext cx="11063100" cy="7296000"/>
          </a:xfrm>
          <a:prstGeom prst="rect">
            <a:avLst/>
          </a:prstGeom>
          <a:no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600"/>
              </a:spcAft>
              <a:buClr>
                <a:schemeClr val="dk1"/>
              </a:buClr>
              <a:buSzPts val="1100"/>
              <a:buFont typeface="Arial"/>
              <a:buNone/>
            </a:pPr>
            <a:r>
              <a:rPr lang="en-US" sz="3600">
                <a:solidFill>
                  <a:schemeClr val="dk1"/>
                </a:solidFill>
                <a:latin typeface="Calibri"/>
                <a:ea typeface="Calibri"/>
                <a:cs typeface="Calibri"/>
                <a:sym typeface="Calibri"/>
              </a:rPr>
              <a:t>Our solution to this problem is to first change the profile of the dispense pump nozzle to have an opening at the bottom instead of on the top and on the actuator. Therefore the product is dispensed downward (direction perpendicular to the surface pump is on) instead of outward (direction parallel to the surface that the pump is on) Next, the length of </a:t>
            </a:r>
            <a:r>
              <a:rPr lang="en-US" sz="3600">
                <a:solidFill>
                  <a:schemeClr val="dk1"/>
                </a:solidFill>
                <a:latin typeface="Calibri"/>
                <a:ea typeface="Calibri"/>
                <a:cs typeface="Calibri"/>
                <a:sym typeface="Calibri"/>
              </a:rPr>
              <a:t>the pump nozzle will be shortened from the existing design in order to minimize product that remains on the silicone membrane after dispensing. Lastly, a silicone membrane is added to the nozzle opening to control stringiness and slow down the oxidation of the product. Inspiration from this was drawn from similar Simply-Squeeze technology.</a:t>
            </a:r>
            <a:endParaRPr sz="3600">
              <a:latin typeface="Calibri"/>
              <a:ea typeface="Calibri"/>
              <a:cs typeface="Calibri"/>
              <a:sym typeface="Calibri"/>
            </a:endParaRPr>
          </a:p>
        </p:txBody>
      </p:sp>
      <p:sp>
        <p:nvSpPr>
          <p:cNvPr id="106" name="Google Shape;106;p1"/>
          <p:cNvSpPr txBox="1"/>
          <p:nvPr/>
        </p:nvSpPr>
        <p:spPr>
          <a:xfrm>
            <a:off x="33846750" y="28423025"/>
            <a:ext cx="916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07" name="Google Shape;107;p1"/>
          <p:cNvSpPr txBox="1"/>
          <p:nvPr/>
        </p:nvSpPr>
        <p:spPr>
          <a:xfrm>
            <a:off x="31487900" y="8100150"/>
            <a:ext cx="10998600" cy="6389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3600">
                <a:latin typeface="Calibri"/>
                <a:ea typeface="Calibri"/>
                <a:cs typeface="Calibri"/>
                <a:sym typeface="Calibri"/>
              </a:rPr>
              <a:t>We tested our new pump against Colgate's original pump design to compare and contrast the differences. We used Ansys simulation software to analyze the redesigned pump. The simulation results for the redesigned pump, using a more viscous fluid akin to soap and a partially open silicone membrane, exhibited promising outcomes. These assumptions were based on the current knowledge limitations of the simulation software. The simulation demonstrated that there was no apparent stringiness left between actuations when the pump was activated, and the fluid flowed along the flow path. However, the simulation is an ongoing process, and further models will be developed to analyze the performance of the redesigned pump when the silicone membrane is closed and different slit patterns and fluid parameters are introduced.</a:t>
            </a:r>
            <a:endParaRPr sz="3600">
              <a:latin typeface="Calibri"/>
              <a:ea typeface="Calibri"/>
              <a:cs typeface="Calibri"/>
              <a:sym typeface="Calibri"/>
            </a:endParaRPr>
          </a:p>
        </p:txBody>
      </p:sp>
      <p:sp>
        <p:nvSpPr>
          <p:cNvPr id="108" name="Google Shape;108;p1"/>
          <p:cNvSpPr txBox="1"/>
          <p:nvPr/>
        </p:nvSpPr>
        <p:spPr>
          <a:xfrm>
            <a:off x="31824675" y="25021075"/>
            <a:ext cx="10998600" cy="7388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3600">
                <a:latin typeface="Calibri"/>
                <a:ea typeface="Calibri"/>
                <a:cs typeface="Calibri"/>
                <a:sym typeface="Calibri"/>
              </a:rPr>
              <a:t>Significant conclusions that are made from our design are</a:t>
            </a:r>
            <a:endParaRPr sz="3600">
              <a:latin typeface="Calibri"/>
              <a:ea typeface="Calibri"/>
              <a:cs typeface="Calibri"/>
              <a:sym typeface="Calibri"/>
            </a:endParaRPr>
          </a:p>
          <a:p>
            <a:pPr indent="0" lvl="0" marL="0" rtl="0" algn="just">
              <a:spcBef>
                <a:spcPts val="0"/>
              </a:spcBef>
              <a:spcAft>
                <a:spcPts val="0"/>
              </a:spcAft>
              <a:buNone/>
            </a:pPr>
            <a:r>
              <a:rPr lang="en-US" sz="3600">
                <a:latin typeface="Calibri"/>
                <a:ea typeface="Calibri"/>
                <a:cs typeface="Calibri"/>
                <a:sym typeface="Calibri"/>
              </a:rPr>
              <a:t>1) compared to the original design visible effects of decreased product mess and strigness were produced. </a:t>
            </a:r>
            <a:endParaRPr sz="3600">
              <a:latin typeface="Calibri"/>
              <a:ea typeface="Calibri"/>
              <a:cs typeface="Calibri"/>
              <a:sym typeface="Calibri"/>
            </a:endParaRPr>
          </a:p>
          <a:p>
            <a:pPr indent="0" lvl="0" marL="0" rtl="0" algn="just">
              <a:spcBef>
                <a:spcPts val="0"/>
              </a:spcBef>
              <a:spcAft>
                <a:spcPts val="0"/>
              </a:spcAft>
              <a:buNone/>
            </a:pPr>
            <a:r>
              <a:rPr lang="en-US" sz="3600">
                <a:latin typeface="Calibri"/>
                <a:ea typeface="Calibri"/>
                <a:cs typeface="Calibri"/>
                <a:sym typeface="Calibri"/>
              </a:rPr>
              <a:t>2)Product had a less direct interaction with ambient air flow properties, hence a reduced oxidation and harden product build up compared to original pump </a:t>
            </a:r>
            <a:r>
              <a:rPr lang="en-US" sz="3600">
                <a:latin typeface="Calibri"/>
                <a:ea typeface="Calibri"/>
                <a:cs typeface="Calibri"/>
                <a:sym typeface="Calibri"/>
              </a:rPr>
              <a:t>design</a:t>
            </a:r>
            <a:r>
              <a:rPr lang="en-US" sz="3600">
                <a:latin typeface="Calibri"/>
                <a:ea typeface="Calibri"/>
                <a:cs typeface="Calibri"/>
                <a:sym typeface="Calibri"/>
              </a:rPr>
              <a:t>. </a:t>
            </a:r>
            <a:endParaRPr sz="3600">
              <a:latin typeface="Calibri"/>
              <a:ea typeface="Calibri"/>
              <a:cs typeface="Calibri"/>
              <a:sym typeface="Calibri"/>
            </a:endParaRPr>
          </a:p>
          <a:p>
            <a:pPr indent="0" lvl="0" marL="0" rtl="0" algn="just">
              <a:spcBef>
                <a:spcPts val="0"/>
              </a:spcBef>
              <a:spcAft>
                <a:spcPts val="0"/>
              </a:spcAft>
              <a:buNone/>
            </a:pPr>
            <a:r>
              <a:rPr lang="en-US" sz="3600">
                <a:latin typeface="Calibri"/>
                <a:ea typeface="Calibri"/>
                <a:cs typeface="Calibri"/>
                <a:sym typeface="Calibri"/>
              </a:rPr>
              <a:t>3) The design may need further revision to adjust the consumer friendliness when pumping the solution. In our design the product squirts out rather than a softer </a:t>
            </a:r>
            <a:r>
              <a:rPr lang="en-US" sz="3600">
                <a:latin typeface="Calibri"/>
                <a:ea typeface="Calibri"/>
                <a:cs typeface="Calibri"/>
                <a:sym typeface="Calibri"/>
              </a:rPr>
              <a:t>liquid</a:t>
            </a:r>
            <a:r>
              <a:rPr lang="en-US" sz="3600">
                <a:latin typeface="Calibri"/>
                <a:ea typeface="Calibri"/>
                <a:cs typeface="Calibri"/>
                <a:sym typeface="Calibri"/>
              </a:rPr>
              <a:t> flow. Our testing with different cut silicone membranes produced conclusive evidence that the thinner silicone </a:t>
            </a:r>
            <a:r>
              <a:rPr lang="en-US" sz="3600">
                <a:latin typeface="Calibri"/>
                <a:ea typeface="Calibri"/>
                <a:cs typeface="Calibri"/>
                <a:sym typeface="Calibri"/>
              </a:rPr>
              <a:t>membranes</a:t>
            </a:r>
            <a:r>
              <a:rPr lang="en-US" sz="3600">
                <a:latin typeface="Calibri"/>
                <a:ea typeface="Calibri"/>
                <a:cs typeface="Calibri"/>
                <a:sym typeface="Calibri"/>
              </a:rPr>
              <a:t> the more </a:t>
            </a:r>
            <a:r>
              <a:rPr lang="en-US" sz="3600">
                <a:latin typeface="Calibri"/>
                <a:ea typeface="Calibri"/>
                <a:cs typeface="Calibri"/>
                <a:sym typeface="Calibri"/>
              </a:rPr>
              <a:t>liquid</a:t>
            </a:r>
            <a:r>
              <a:rPr lang="en-US" sz="3600">
                <a:latin typeface="Calibri"/>
                <a:ea typeface="Calibri"/>
                <a:cs typeface="Calibri"/>
                <a:sym typeface="Calibri"/>
              </a:rPr>
              <a:t> flow that </a:t>
            </a:r>
            <a:r>
              <a:rPr lang="en-US" sz="3600">
                <a:latin typeface="Calibri"/>
                <a:ea typeface="Calibri"/>
                <a:cs typeface="Calibri"/>
                <a:sym typeface="Calibri"/>
              </a:rPr>
              <a:t>squeezed</a:t>
            </a:r>
            <a:r>
              <a:rPr lang="en-US" sz="3600">
                <a:latin typeface="Calibri"/>
                <a:ea typeface="Calibri"/>
                <a:cs typeface="Calibri"/>
                <a:sym typeface="Calibri"/>
              </a:rPr>
              <a:t> out and the softer the </a:t>
            </a:r>
            <a:r>
              <a:rPr lang="en-US" sz="3600">
                <a:latin typeface="Calibri"/>
                <a:ea typeface="Calibri"/>
                <a:cs typeface="Calibri"/>
                <a:sym typeface="Calibri"/>
              </a:rPr>
              <a:t>liquid</a:t>
            </a:r>
            <a:r>
              <a:rPr lang="en-US" sz="3600">
                <a:latin typeface="Calibri"/>
                <a:ea typeface="Calibri"/>
                <a:cs typeface="Calibri"/>
                <a:sym typeface="Calibri"/>
              </a:rPr>
              <a:t> pumped out.</a:t>
            </a:r>
            <a:endParaRPr sz="3600">
              <a:latin typeface="Calibri"/>
              <a:ea typeface="Calibri"/>
              <a:cs typeface="Calibri"/>
              <a:sym typeface="Calibri"/>
            </a:endParaRPr>
          </a:p>
        </p:txBody>
      </p:sp>
      <p:pic>
        <p:nvPicPr>
          <p:cNvPr id="109" name="Google Shape;109;p1"/>
          <p:cNvPicPr preferRelativeResize="0"/>
          <p:nvPr/>
        </p:nvPicPr>
        <p:blipFill rotWithShape="1">
          <a:blip r:embed="rId5">
            <a:alphaModFix/>
          </a:blip>
          <a:srcRect b="0" l="0" r="23832" t="0"/>
          <a:stretch/>
        </p:blipFill>
        <p:spPr>
          <a:xfrm>
            <a:off x="31493059" y="17439325"/>
            <a:ext cx="6195164" cy="4061951"/>
          </a:xfrm>
          <a:prstGeom prst="rect">
            <a:avLst/>
          </a:prstGeom>
          <a:noFill/>
          <a:ln cap="flat" cmpd="sng" w="76200">
            <a:solidFill>
              <a:srgbClr val="CC0033"/>
            </a:solidFill>
            <a:prstDash val="solid"/>
            <a:round/>
            <a:headEnd len="sm" w="sm" type="none"/>
            <a:tailEnd len="sm" w="sm" type="none"/>
          </a:ln>
        </p:spPr>
      </p:pic>
      <p:pic>
        <p:nvPicPr>
          <p:cNvPr id="110" name="Google Shape;110;p1"/>
          <p:cNvPicPr preferRelativeResize="0"/>
          <p:nvPr/>
        </p:nvPicPr>
        <p:blipFill>
          <a:blip r:embed="rId6">
            <a:alphaModFix/>
          </a:blip>
          <a:stretch>
            <a:fillRect/>
          </a:stretch>
        </p:blipFill>
        <p:spPr>
          <a:xfrm>
            <a:off x="38166574" y="17439325"/>
            <a:ext cx="4841263" cy="4061951"/>
          </a:xfrm>
          <a:prstGeom prst="rect">
            <a:avLst/>
          </a:prstGeom>
          <a:noFill/>
          <a:ln cap="flat" cmpd="sng" w="76200">
            <a:solidFill>
              <a:srgbClr val="CC0033"/>
            </a:solidFill>
            <a:prstDash val="solid"/>
            <a:round/>
            <a:headEnd len="sm" w="sm" type="none"/>
            <a:tailEnd len="sm" w="sm" type="none"/>
          </a:ln>
        </p:spPr>
      </p:pic>
      <p:sp>
        <p:nvSpPr>
          <p:cNvPr id="111" name="Google Shape;111;p1"/>
          <p:cNvSpPr txBox="1"/>
          <p:nvPr/>
        </p:nvSpPr>
        <p:spPr>
          <a:xfrm>
            <a:off x="38559499" y="21736763"/>
            <a:ext cx="4055400" cy="12006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9: Velocity Contour</a:t>
            </a:r>
            <a:endParaRPr sz="3600">
              <a:latin typeface="Calibri"/>
              <a:ea typeface="Calibri"/>
              <a:cs typeface="Calibri"/>
              <a:sym typeface="Calibri"/>
            </a:endParaRPr>
          </a:p>
        </p:txBody>
      </p:sp>
      <p:sp>
        <p:nvSpPr>
          <p:cNvPr id="112" name="Google Shape;112;p1"/>
          <p:cNvSpPr txBox="1"/>
          <p:nvPr/>
        </p:nvSpPr>
        <p:spPr>
          <a:xfrm>
            <a:off x="32469714" y="21736763"/>
            <a:ext cx="4277100" cy="12006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8: Velocity Streamline</a:t>
            </a:r>
            <a:endParaRPr sz="3600">
              <a:latin typeface="Calibri"/>
              <a:ea typeface="Calibri"/>
              <a:cs typeface="Calibri"/>
              <a:sym typeface="Calibri"/>
            </a:endParaRPr>
          </a:p>
        </p:txBody>
      </p:sp>
      <p:sp>
        <p:nvSpPr>
          <p:cNvPr id="113" name="Google Shape;113;p1"/>
          <p:cNvSpPr/>
          <p:nvPr/>
        </p:nvSpPr>
        <p:spPr>
          <a:xfrm>
            <a:off x="13472063" y="6556450"/>
            <a:ext cx="16840200" cy="1283700"/>
          </a:xfrm>
          <a:prstGeom prst="rect">
            <a:avLst/>
          </a:prstGeom>
          <a:solidFill>
            <a:srgbClr val="CC0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Calibri"/>
                <a:ea typeface="Calibri"/>
                <a:cs typeface="Calibri"/>
                <a:sym typeface="Calibri"/>
              </a:rPr>
              <a:t>Results</a:t>
            </a:r>
            <a:endParaRPr/>
          </a:p>
        </p:txBody>
      </p:sp>
      <p:sp>
        <p:nvSpPr>
          <p:cNvPr id="114" name="Google Shape;114;p1"/>
          <p:cNvSpPr/>
          <p:nvPr/>
        </p:nvSpPr>
        <p:spPr>
          <a:xfrm>
            <a:off x="31381050" y="6556450"/>
            <a:ext cx="11756400" cy="1283700"/>
          </a:xfrm>
          <a:prstGeom prst="rect">
            <a:avLst/>
          </a:prstGeom>
          <a:solidFill>
            <a:srgbClr val="CC0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Calibri"/>
                <a:ea typeface="Calibri"/>
                <a:cs typeface="Calibri"/>
                <a:sym typeface="Calibri"/>
              </a:rPr>
              <a:t>Simulation</a:t>
            </a:r>
            <a:endParaRPr/>
          </a:p>
        </p:txBody>
      </p:sp>
      <p:sp>
        <p:nvSpPr>
          <p:cNvPr id="115" name="Google Shape;115;p1"/>
          <p:cNvSpPr/>
          <p:nvPr/>
        </p:nvSpPr>
        <p:spPr>
          <a:xfrm>
            <a:off x="31381275" y="23234238"/>
            <a:ext cx="11756400" cy="1283700"/>
          </a:xfrm>
          <a:prstGeom prst="rect">
            <a:avLst/>
          </a:prstGeom>
          <a:solidFill>
            <a:srgbClr val="CC003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Calibri"/>
                <a:ea typeface="Calibri"/>
                <a:cs typeface="Calibri"/>
                <a:sym typeface="Calibri"/>
              </a:rPr>
              <a:t>Conclusion</a:t>
            </a:r>
            <a:endParaRPr/>
          </a:p>
        </p:txBody>
      </p:sp>
      <p:sp>
        <p:nvSpPr>
          <p:cNvPr id="116" name="Google Shape;116;p1"/>
          <p:cNvSpPr txBox="1"/>
          <p:nvPr/>
        </p:nvSpPr>
        <p:spPr>
          <a:xfrm>
            <a:off x="15837175" y="18250375"/>
            <a:ext cx="4740300" cy="646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2: Pump Nozzle</a:t>
            </a:r>
            <a:endParaRPr sz="3600">
              <a:latin typeface="Calibri"/>
              <a:ea typeface="Calibri"/>
              <a:cs typeface="Calibri"/>
              <a:sym typeface="Calibri"/>
            </a:endParaRPr>
          </a:p>
        </p:txBody>
      </p:sp>
      <p:sp>
        <p:nvSpPr>
          <p:cNvPr id="117" name="Google Shape;117;p1"/>
          <p:cNvSpPr txBox="1"/>
          <p:nvPr/>
        </p:nvSpPr>
        <p:spPr>
          <a:xfrm>
            <a:off x="22946413" y="18251325"/>
            <a:ext cx="6195300" cy="646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3: Silicone Membrane</a:t>
            </a:r>
            <a:endParaRPr sz="3600">
              <a:latin typeface="Calibri"/>
              <a:ea typeface="Calibri"/>
              <a:cs typeface="Calibri"/>
              <a:sym typeface="Calibri"/>
            </a:endParaRPr>
          </a:p>
        </p:txBody>
      </p:sp>
      <p:pic>
        <p:nvPicPr>
          <p:cNvPr id="118" name="Google Shape;118;p1"/>
          <p:cNvPicPr preferRelativeResize="0"/>
          <p:nvPr/>
        </p:nvPicPr>
        <p:blipFill rotWithShape="1">
          <a:blip r:embed="rId7">
            <a:alphaModFix/>
          </a:blip>
          <a:srcRect b="35830" l="0" r="0" t="33315"/>
          <a:stretch/>
        </p:blipFill>
        <p:spPr>
          <a:xfrm>
            <a:off x="35623200" y="3892300"/>
            <a:ext cx="7396700" cy="1283700"/>
          </a:xfrm>
          <a:prstGeom prst="rect">
            <a:avLst/>
          </a:prstGeom>
          <a:noFill/>
          <a:ln>
            <a:noFill/>
          </a:ln>
        </p:spPr>
      </p:pic>
      <p:pic>
        <p:nvPicPr>
          <p:cNvPr id="119" name="Google Shape;119;p1" title="Chart"/>
          <p:cNvPicPr preferRelativeResize="0"/>
          <p:nvPr/>
        </p:nvPicPr>
        <p:blipFill>
          <a:blip r:embed="rId8">
            <a:alphaModFix/>
          </a:blip>
          <a:stretch>
            <a:fillRect/>
          </a:stretch>
        </p:blipFill>
        <p:spPr>
          <a:xfrm>
            <a:off x="22202475" y="25561812"/>
            <a:ext cx="7602150" cy="4700620"/>
          </a:xfrm>
          <a:prstGeom prst="rect">
            <a:avLst/>
          </a:prstGeom>
          <a:noFill/>
          <a:ln cap="flat" cmpd="sng" w="76200">
            <a:solidFill>
              <a:srgbClr val="CC0033"/>
            </a:solidFill>
            <a:prstDash val="solid"/>
            <a:round/>
            <a:headEnd len="sm" w="sm" type="none"/>
            <a:tailEnd len="sm" w="sm" type="none"/>
          </a:ln>
        </p:spPr>
      </p:pic>
      <p:sp>
        <p:nvSpPr>
          <p:cNvPr id="120" name="Google Shape;120;p1"/>
          <p:cNvSpPr txBox="1"/>
          <p:nvPr/>
        </p:nvSpPr>
        <p:spPr>
          <a:xfrm>
            <a:off x="22533887" y="30483375"/>
            <a:ext cx="7057500" cy="12006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7: Amount of Soap Dispensed vs # of Pumps</a:t>
            </a:r>
            <a:endParaRPr sz="3600">
              <a:latin typeface="Calibri"/>
              <a:ea typeface="Calibri"/>
              <a:cs typeface="Calibri"/>
              <a:sym typeface="Calibri"/>
            </a:endParaRPr>
          </a:p>
        </p:txBody>
      </p:sp>
      <p:pic>
        <p:nvPicPr>
          <p:cNvPr id="121" name="Google Shape;121;p1"/>
          <p:cNvPicPr preferRelativeResize="0"/>
          <p:nvPr/>
        </p:nvPicPr>
        <p:blipFill>
          <a:blip r:embed="rId9">
            <a:alphaModFix/>
          </a:blip>
          <a:stretch>
            <a:fillRect/>
          </a:stretch>
        </p:blipFill>
        <p:spPr>
          <a:xfrm>
            <a:off x="13873163" y="19441298"/>
            <a:ext cx="7602151" cy="4775302"/>
          </a:xfrm>
          <a:prstGeom prst="rect">
            <a:avLst/>
          </a:prstGeom>
          <a:noFill/>
          <a:ln cap="flat" cmpd="sng" w="76200">
            <a:solidFill>
              <a:srgbClr val="CC0033"/>
            </a:solidFill>
            <a:prstDash val="solid"/>
            <a:round/>
            <a:headEnd len="sm" w="sm" type="none"/>
            <a:tailEnd len="sm" w="sm" type="none"/>
          </a:ln>
        </p:spPr>
      </p:pic>
      <p:sp>
        <p:nvSpPr>
          <p:cNvPr id="122" name="Google Shape;122;p1"/>
          <p:cNvSpPr txBox="1"/>
          <p:nvPr/>
        </p:nvSpPr>
        <p:spPr>
          <a:xfrm>
            <a:off x="15415837" y="24420563"/>
            <a:ext cx="4740300" cy="646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4 : Slit Patterns</a:t>
            </a:r>
            <a:endParaRPr sz="3600">
              <a:latin typeface="Calibri"/>
              <a:ea typeface="Calibri"/>
              <a:cs typeface="Calibri"/>
              <a:sym typeface="Calibri"/>
            </a:endParaRPr>
          </a:p>
        </p:txBody>
      </p:sp>
      <p:pic>
        <p:nvPicPr>
          <p:cNvPr id="123" name="Google Shape;123;p1"/>
          <p:cNvPicPr preferRelativeResize="0"/>
          <p:nvPr/>
        </p:nvPicPr>
        <p:blipFill rotWithShape="1">
          <a:blip r:embed="rId10">
            <a:alphaModFix/>
          </a:blip>
          <a:srcRect b="2543" l="13172" r="13481" t="2884"/>
          <a:stretch/>
        </p:blipFill>
        <p:spPr>
          <a:xfrm rot="-5400000">
            <a:off x="23473488" y="17727362"/>
            <a:ext cx="4771500" cy="8203151"/>
          </a:xfrm>
          <a:prstGeom prst="rect">
            <a:avLst/>
          </a:prstGeom>
          <a:noFill/>
          <a:ln cap="flat" cmpd="sng" w="76200">
            <a:solidFill>
              <a:srgbClr val="CC0033"/>
            </a:solidFill>
            <a:prstDash val="solid"/>
            <a:round/>
            <a:headEnd len="sm" w="sm" type="none"/>
            <a:tailEnd len="sm" w="sm" type="none"/>
          </a:ln>
        </p:spPr>
      </p:pic>
      <p:sp>
        <p:nvSpPr>
          <p:cNvPr id="124" name="Google Shape;124;p1"/>
          <p:cNvSpPr txBox="1"/>
          <p:nvPr/>
        </p:nvSpPr>
        <p:spPr>
          <a:xfrm>
            <a:off x="22261762" y="24469100"/>
            <a:ext cx="7602000" cy="646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5: 	Dispense Spray Patterns</a:t>
            </a:r>
            <a:endParaRPr sz="3600">
              <a:latin typeface="Calibri"/>
              <a:ea typeface="Calibri"/>
              <a:cs typeface="Calibri"/>
              <a:sym typeface="Calibri"/>
            </a:endParaRPr>
          </a:p>
        </p:txBody>
      </p:sp>
      <p:pic>
        <p:nvPicPr>
          <p:cNvPr id="125" name="Google Shape;125;p1" title="Chart"/>
          <p:cNvPicPr preferRelativeResize="0"/>
          <p:nvPr/>
        </p:nvPicPr>
        <p:blipFill>
          <a:blip r:embed="rId11">
            <a:alphaModFix/>
          </a:blip>
          <a:stretch>
            <a:fillRect/>
          </a:stretch>
        </p:blipFill>
        <p:spPr>
          <a:xfrm>
            <a:off x="14133388" y="25561938"/>
            <a:ext cx="7602150" cy="4700681"/>
          </a:xfrm>
          <a:prstGeom prst="rect">
            <a:avLst/>
          </a:prstGeom>
          <a:noFill/>
          <a:ln cap="flat" cmpd="sng" w="76200">
            <a:solidFill>
              <a:srgbClr val="CC0033"/>
            </a:solidFill>
            <a:prstDash val="solid"/>
            <a:round/>
            <a:headEnd len="sm" w="sm" type="none"/>
            <a:tailEnd len="sm" w="sm" type="none"/>
          </a:ln>
        </p:spPr>
      </p:pic>
      <p:sp>
        <p:nvSpPr>
          <p:cNvPr id="126" name="Google Shape;126;p1"/>
          <p:cNvSpPr txBox="1"/>
          <p:nvPr/>
        </p:nvSpPr>
        <p:spPr>
          <a:xfrm>
            <a:off x="13979712" y="30483375"/>
            <a:ext cx="7814100" cy="12006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6: Amount of Soap Dispensed for Each Dispensed Spray Pattern</a:t>
            </a:r>
            <a:endParaRPr sz="3600">
              <a:latin typeface="Calibri"/>
              <a:ea typeface="Calibri"/>
              <a:cs typeface="Calibri"/>
              <a:sym typeface="Calibri"/>
            </a:endParaRPr>
          </a:p>
        </p:txBody>
      </p:sp>
      <p:pic>
        <p:nvPicPr>
          <p:cNvPr id="127" name="Google Shape;127;p1"/>
          <p:cNvPicPr preferRelativeResize="0"/>
          <p:nvPr/>
        </p:nvPicPr>
        <p:blipFill>
          <a:blip r:embed="rId12">
            <a:alphaModFix/>
          </a:blip>
          <a:stretch>
            <a:fillRect/>
          </a:stretch>
        </p:blipFill>
        <p:spPr>
          <a:xfrm>
            <a:off x="4845150" y="25021075"/>
            <a:ext cx="3359909" cy="6389100"/>
          </a:xfrm>
          <a:prstGeom prst="rect">
            <a:avLst/>
          </a:prstGeom>
          <a:noFill/>
          <a:ln>
            <a:noFill/>
          </a:ln>
        </p:spPr>
      </p:pic>
      <p:sp>
        <p:nvSpPr>
          <p:cNvPr id="128" name="Google Shape;128;p1"/>
          <p:cNvSpPr txBox="1"/>
          <p:nvPr/>
        </p:nvSpPr>
        <p:spPr>
          <a:xfrm>
            <a:off x="3011248" y="31760900"/>
            <a:ext cx="5407500" cy="646500"/>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600"/>
              </a:spcAft>
              <a:buClr>
                <a:schemeClr val="dk1"/>
              </a:buClr>
              <a:buSzPts val="1100"/>
              <a:buFont typeface="Arial"/>
              <a:buNone/>
            </a:pPr>
            <a:r>
              <a:rPr lang="en-US" sz="3600">
                <a:latin typeface="Calibri"/>
                <a:ea typeface="Calibri"/>
                <a:cs typeface="Calibri"/>
                <a:sym typeface="Calibri"/>
              </a:rPr>
              <a:t>Figure 1: Pump Prototype</a:t>
            </a:r>
            <a:endParaRPr sz="3600">
              <a:latin typeface="Calibri"/>
              <a:ea typeface="Calibri"/>
              <a:cs typeface="Calibri"/>
              <a:sym typeface="Calibri"/>
            </a:endParaRPr>
          </a:p>
        </p:txBody>
      </p:sp>
      <p:pic>
        <p:nvPicPr>
          <p:cNvPr id="129" name="Google Shape;129;p1"/>
          <p:cNvPicPr preferRelativeResize="0"/>
          <p:nvPr/>
        </p:nvPicPr>
        <p:blipFill>
          <a:blip r:embed="rId13">
            <a:alphaModFix/>
          </a:blip>
          <a:stretch>
            <a:fillRect/>
          </a:stretch>
        </p:blipFill>
        <p:spPr>
          <a:xfrm>
            <a:off x="15712663" y="14507488"/>
            <a:ext cx="5097829" cy="3588600"/>
          </a:xfrm>
          <a:prstGeom prst="rect">
            <a:avLst/>
          </a:prstGeom>
          <a:noFill/>
          <a:ln cap="flat" cmpd="sng" w="76200">
            <a:solidFill>
              <a:srgbClr val="CC0033"/>
            </a:solidFill>
            <a:prstDash val="solid"/>
            <a:round/>
            <a:headEnd len="sm" w="sm" type="none"/>
            <a:tailEnd len="sm" w="sm" type="none"/>
          </a:ln>
        </p:spPr>
      </p:pic>
      <p:pic>
        <p:nvPicPr>
          <p:cNvPr id="130" name="Google Shape;130;p1"/>
          <p:cNvPicPr preferRelativeResize="0"/>
          <p:nvPr/>
        </p:nvPicPr>
        <p:blipFill rotWithShape="1">
          <a:blip r:embed="rId14">
            <a:alphaModFix/>
          </a:blip>
          <a:srcRect b="17811" l="31140" r="22561" t="11506"/>
          <a:stretch/>
        </p:blipFill>
        <p:spPr>
          <a:xfrm>
            <a:off x="23924213" y="14507463"/>
            <a:ext cx="4277100" cy="3588612"/>
          </a:xfrm>
          <a:prstGeom prst="rect">
            <a:avLst/>
          </a:prstGeom>
          <a:noFill/>
          <a:ln cap="flat" cmpd="sng" w="76200">
            <a:solidFill>
              <a:srgbClr val="CC0033"/>
            </a:solidFill>
            <a:prstDash val="solid"/>
            <a:miter lim="8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2016-02-16T17:32:06Z</dcterms:created>
  <dc:creator>Merrill Edmonds</dc:creator>
</cp:coreProperties>
</file>